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486" r:id="rId3"/>
    <p:sldId id="632" r:id="rId4"/>
    <p:sldId id="633" r:id="rId5"/>
    <p:sldId id="634" r:id="rId6"/>
    <p:sldId id="636" r:id="rId7"/>
    <p:sldId id="637" r:id="rId8"/>
    <p:sldId id="668" r:id="rId9"/>
    <p:sldId id="669" r:id="rId10"/>
    <p:sldId id="670" r:id="rId11"/>
    <p:sldId id="671" r:id="rId12"/>
    <p:sldId id="672" r:id="rId13"/>
    <p:sldId id="673" r:id="rId14"/>
    <p:sldId id="677" r:id="rId15"/>
    <p:sldId id="678" r:id="rId16"/>
    <p:sldId id="679" r:id="rId17"/>
    <p:sldId id="691" r:id="rId18"/>
    <p:sldId id="639" r:id="rId19"/>
    <p:sldId id="638" r:id="rId20"/>
    <p:sldId id="641" r:id="rId21"/>
    <p:sldId id="642" r:id="rId22"/>
    <p:sldId id="643" r:id="rId23"/>
    <p:sldId id="644" r:id="rId24"/>
    <p:sldId id="645" r:id="rId25"/>
    <p:sldId id="692" r:id="rId26"/>
    <p:sldId id="682" r:id="rId27"/>
    <p:sldId id="683" r:id="rId28"/>
    <p:sldId id="684" r:id="rId29"/>
    <p:sldId id="674" r:id="rId30"/>
    <p:sldId id="685" r:id="rId31"/>
    <p:sldId id="686" r:id="rId32"/>
    <p:sldId id="687" r:id="rId33"/>
    <p:sldId id="688" r:id="rId34"/>
    <p:sldId id="689" r:id="rId35"/>
    <p:sldId id="690" r:id="rId36"/>
    <p:sldId id="655" r:id="rId37"/>
    <p:sldId id="656" r:id="rId38"/>
    <p:sldId id="657" r:id="rId39"/>
    <p:sldId id="658" r:id="rId40"/>
    <p:sldId id="680" r:id="rId41"/>
    <p:sldId id="646" r:id="rId42"/>
    <p:sldId id="647" r:id="rId43"/>
    <p:sldId id="650" r:id="rId44"/>
    <p:sldId id="649" r:id="rId45"/>
    <p:sldId id="648" r:id="rId46"/>
    <p:sldId id="651" r:id="rId47"/>
    <p:sldId id="652" r:id="rId48"/>
    <p:sldId id="653" r:id="rId49"/>
    <p:sldId id="654" r:id="rId50"/>
    <p:sldId id="660" r:id="rId51"/>
    <p:sldId id="681" r:id="rId52"/>
    <p:sldId id="661" r:id="rId53"/>
    <p:sldId id="662" r:id="rId54"/>
    <p:sldId id="663" r:id="rId55"/>
    <p:sldId id="69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E28"/>
    <a:srgbClr val="0D0EFF"/>
    <a:srgbClr val="FF9794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7150"/>
  </p:normalViewPr>
  <p:slideViewPr>
    <p:cSldViewPr snapToGrid="0" snapToObjects="1" showGuides="1">
      <p:cViewPr varScale="1">
        <p:scale>
          <a:sx n="107" d="100"/>
          <a:sy n="107" d="100"/>
        </p:scale>
        <p:origin x="176" y="20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ta_security" TargetMode="External"/><Relationship Id="rId3" Type="http://schemas.openxmlformats.org/officeDocument/2006/relationships/hyperlink" Target="https://en.wikipedia.org/wiki/Hacker_(term)" TargetMode="External"/><Relationship Id="rId7" Type="http://schemas.openxmlformats.org/officeDocument/2006/relationships/hyperlink" Target="https://en.wikipedia.org/wiki/Freedom_of_informa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rivacy" TargetMode="External"/><Relationship Id="rId5" Type="http://schemas.openxmlformats.org/officeDocument/2006/relationships/hyperlink" Target="https://en.wikipedia.org/wiki/Berlin" TargetMode="External"/><Relationship Id="rId4" Type="http://schemas.openxmlformats.org/officeDocument/2006/relationships/hyperlink" Target="https://en.wikipedia.org/wiki/Chaos_Computer_Club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6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3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5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76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5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Chaos Communication Camp</a:t>
            </a:r>
            <a:r>
              <a:rPr lang="en-US" dirty="0"/>
              <a:t> (also known as </a:t>
            </a:r>
            <a:r>
              <a:rPr lang="en-US" b="1" dirty="0" err="1"/>
              <a:t>CCCamp</a:t>
            </a:r>
            <a:r>
              <a:rPr lang="en-US" dirty="0"/>
              <a:t>) is an international meeting of </a:t>
            </a:r>
            <a:r>
              <a:rPr lang="en-US" dirty="0">
                <a:hlinkClick r:id="rId3" tooltip="Hacker (term)"/>
              </a:rPr>
              <a:t>hackers</a:t>
            </a:r>
            <a:r>
              <a:rPr lang="en-US" dirty="0"/>
              <a:t> that takes place every four years, organized by the </a:t>
            </a:r>
            <a:r>
              <a:rPr lang="en-US" dirty="0">
                <a:hlinkClick r:id="rId4" tooltip="Chaos Computer Club"/>
              </a:rPr>
              <a:t>Chaos Computer Club</a:t>
            </a:r>
            <a:r>
              <a:rPr lang="en-US" dirty="0"/>
              <a:t> (CCC). So far all </a:t>
            </a:r>
            <a:r>
              <a:rPr lang="en-US" dirty="0" err="1"/>
              <a:t>CCCamps</a:t>
            </a:r>
            <a:r>
              <a:rPr lang="en-US" dirty="0"/>
              <a:t> have been held near </a:t>
            </a:r>
            <a:r>
              <a:rPr lang="en-US" dirty="0">
                <a:hlinkClick r:id="rId5" tooltip="Berlin"/>
              </a:rPr>
              <a:t>Berlin</a:t>
            </a:r>
            <a:r>
              <a:rPr lang="en-US" dirty="0"/>
              <a:t>, Germany. </a:t>
            </a:r>
          </a:p>
          <a:p>
            <a:endParaRPr lang="en-US" dirty="0"/>
          </a:p>
          <a:p>
            <a:r>
              <a:rPr lang="en-US" dirty="0"/>
              <a:t>The camp is an event for providing information about technical and societal issues, such as </a:t>
            </a:r>
            <a:r>
              <a:rPr lang="en-US" dirty="0">
                <a:hlinkClick r:id="rId6" tooltip="Privacy"/>
              </a:rPr>
              <a:t>privacy</a:t>
            </a:r>
            <a:r>
              <a:rPr lang="en-US" dirty="0"/>
              <a:t>, </a:t>
            </a:r>
            <a:r>
              <a:rPr lang="en-US" dirty="0">
                <a:hlinkClick r:id="rId7" tooltip="Freedom of information"/>
              </a:rPr>
              <a:t>freedom of information</a:t>
            </a:r>
            <a:r>
              <a:rPr lang="en-US" dirty="0"/>
              <a:t> and </a:t>
            </a:r>
            <a:r>
              <a:rPr lang="en-US" dirty="0">
                <a:hlinkClick r:id="rId8" tooltip="Data security"/>
              </a:rPr>
              <a:t>data security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2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1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61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22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0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9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16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48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1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5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07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11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7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9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315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3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68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0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2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1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18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5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5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4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07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489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2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9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1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8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2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5E77-1B01-6E40-8A48-486FE257C354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74ED-69C8-5E48-BA32-12FC8524B118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0B4E-5AF4-494B-979F-2707002B8731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CD72-A064-3140-BFE6-11BA2482F93D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E6C8-E959-6749-B5A1-D0DDF1691503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CFC6-B26B-F743-9B50-A3E13915DD1D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19D0-B512-7144-B4E9-49F2B6FF825F}" type="datetime1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D9E7-FE47-D749-BFAC-921CEA18FBE6}" type="datetime1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4303-0A0F-C046-BDC0-37C5AEBDE2B8}" type="datetime1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91D6-D445-F845-A5E0-1273EAAA92DF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EC9D-3F92-5D42-A37D-E9D934B37E65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94C63-6E6F-F34D-AAF1-81B92C201FD4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nhosted.org/" TargetMode="External"/><Relationship Id="rId4" Type="http://schemas.openxmlformats.org/officeDocument/2006/relationships/hyperlink" Target="http://events.ccc.de/camp/2011/wiki/ToS;D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sdr.org/index.html#servic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ribot.or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senix.org/conference/usenixsecurity18/presentation/harkous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cypolicies.com/blog/mobile-apps-privacy-policy/#Privacy_Policies_For_Android_Ap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www.ndss-symposium.org/ndss2018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dss-symposium.org/ndss2018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05298A-9246-C540-B3C8-FDC413D2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631" y="1122363"/>
            <a:ext cx="11756162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ea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ea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ea typeface="Helvetica Neue" charset="0"/>
              </a:rPr>
              <a:t> </a:t>
            </a:r>
            <a:br>
              <a:rPr lang="en-US" sz="4400" dirty="0">
                <a:solidFill>
                  <a:schemeClr val="tx1"/>
                </a:solidFill>
                <a:ea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ea typeface="Helvetica Neue" charset="0"/>
              </a:rPr>
              <a:t>Lecture 19: </a:t>
            </a:r>
            <a:r>
              <a:rPr lang="en-US" sz="4400" dirty="0">
                <a:solidFill>
                  <a:schemeClr val="tx1"/>
                </a:solidFill>
                <a:ea typeface="Arial" charset="0"/>
              </a:rPr>
              <a:t>Privacy Policy Compliance</a:t>
            </a:r>
            <a:br>
              <a:rPr lang="en-US" sz="4400" dirty="0">
                <a:solidFill>
                  <a:schemeClr val="tx1"/>
                </a:solidFill>
                <a:ea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769" y="4273761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Oct. 22, 2020</a:t>
            </a: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944047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Cookie summaries</a:t>
            </a:r>
          </a:p>
        </p:txBody>
      </p:sp>
      <p:pic>
        <p:nvPicPr>
          <p:cNvPr id="6" name="Picture 5" descr="P3P cookie detai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774670"/>
            <a:ext cx="8052329" cy="6083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5"/>
            <a:ext cx="10515600" cy="911614"/>
          </a:xfrm>
        </p:spPr>
        <p:txBody>
          <a:bodyPr/>
          <a:lstStyle/>
          <a:p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Cookie details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p3p cookie detai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7" y="850551"/>
            <a:ext cx="9962470" cy="57878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7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5"/>
            <a:ext cx="10515600" cy="917742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Policy summary</a:t>
            </a:r>
          </a:p>
        </p:txBody>
      </p:sp>
      <p:pic>
        <p:nvPicPr>
          <p:cNvPr id="3" name="Picture 2" descr="p3p privacy repo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049116"/>
            <a:ext cx="8466138" cy="5808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3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5"/>
            <a:ext cx="10515600" cy="1010574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choices highlighted</a:t>
            </a:r>
          </a:p>
        </p:txBody>
      </p:sp>
      <p:pic>
        <p:nvPicPr>
          <p:cNvPr id="3" name="Picture 2" descr="opt-out choices in p3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77" y="935574"/>
            <a:ext cx="8382000" cy="56271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2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85965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P3P tool: AT&amp;T’s privacy bird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765" y="1252227"/>
            <a:ext cx="85101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Free download of beta from http://</a:t>
            </a:r>
            <a:r>
              <a:rPr lang="en-US" sz="3200" dirty="0" err="1">
                <a:latin typeface="Arial" charset="0"/>
                <a:ea typeface="Arial" charset="0"/>
                <a:cs typeface="Arial" charset="0"/>
              </a:rPr>
              <a:t>privacybird.com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/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IE 5.01/5.5/6.0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Reads P3P policies at all P3P-enabled sites automatically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Puts bird icon at top of browser window that changes to indicate whether site matches user’s privacy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Clicking on bird icon gives more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Current version is information only – no cookie blocking</a:t>
            </a:r>
          </a:p>
        </p:txBody>
      </p:sp>
      <p:pic>
        <p:nvPicPr>
          <p:cNvPr id="9" name="Picture 8" descr="ATT privacy bi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16967"/>
            <a:ext cx="2895600" cy="3276600"/>
          </a:xfrm>
          <a:prstGeom prst="rect">
            <a:avLst/>
          </a:prstGeom>
        </p:spPr>
      </p:pic>
      <p:pic>
        <p:nvPicPr>
          <p:cNvPr id="10" name="Picture 9" descr="ATT privacy bir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77" y="3510534"/>
            <a:ext cx="2182923" cy="26118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0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65" y="94574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Comparison of two sites</a:t>
            </a:r>
          </a:p>
        </p:txBody>
      </p:sp>
      <p:pic>
        <p:nvPicPr>
          <p:cNvPr id="8194" name="Picture 2" descr="using at&amp;t privacy bi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5" y="1420137"/>
            <a:ext cx="6020969" cy="451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 descr="&quot;&quot;">
            <a:extLst>
              <a:ext uri="{FF2B5EF4-FFF2-40B4-BE49-F238E27FC236}">
                <a16:creationId xmlns:a16="http://schemas.microsoft.com/office/drawing/2014/main" id="{0F10F024-7C34-B64A-B803-7A5591C4BE86}"/>
              </a:ext>
            </a:extLst>
          </p:cNvPr>
          <p:cNvSpPr/>
          <p:nvPr/>
        </p:nvSpPr>
        <p:spPr>
          <a:xfrm>
            <a:off x="3270738" y="1254369"/>
            <a:ext cx="2825262" cy="1383323"/>
          </a:xfrm>
          <a:prstGeom prst="frame">
            <a:avLst>
              <a:gd name="adj1" fmla="val 31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196" name="Picture 4" descr="using at&amp;t privacy bi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96" y="1441450"/>
            <a:ext cx="5698067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 descr="&quot;&quot;">
            <a:extLst>
              <a:ext uri="{FF2B5EF4-FFF2-40B4-BE49-F238E27FC236}">
                <a16:creationId xmlns:a16="http://schemas.microsoft.com/office/drawing/2014/main" id="{8A9A1C71-AF29-A84A-B849-5A019B048037}"/>
              </a:ext>
            </a:extLst>
          </p:cNvPr>
          <p:cNvSpPr/>
          <p:nvPr/>
        </p:nvSpPr>
        <p:spPr>
          <a:xfrm>
            <a:off x="9195329" y="1328030"/>
            <a:ext cx="2825262" cy="1383323"/>
          </a:xfrm>
          <a:prstGeom prst="frame">
            <a:avLst>
              <a:gd name="adj1" fmla="val 31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4" y="131374"/>
            <a:ext cx="11801474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Alternatives to machine-readable policies...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5825" y="2095798"/>
            <a:ext cx="100155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P3P wasn’t adopted</a:t>
            </a:r>
          </a:p>
          <a:p>
            <a:pPr marL="457200" lvl="2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lacked incentives on the content providers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Extract information from human-readable policies through: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Natural language processing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– Crowdsourcing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2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589" y="2766218"/>
            <a:ext cx="10786821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Using Crowdsourcing and NLP+ML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6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014" y="3530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Labelling privacy practices</a:t>
            </a:r>
          </a:p>
        </p:txBody>
      </p:sp>
      <p:pic>
        <p:nvPicPr>
          <p:cNvPr id="7" name="Picture 6" descr="crowd sourced labeling of privacy polici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57" y="1038801"/>
            <a:ext cx="2609850" cy="431800"/>
          </a:xfrm>
          <a:prstGeom prst="rect">
            <a:avLst/>
          </a:prstGeom>
        </p:spPr>
      </p:pic>
      <p:pic>
        <p:nvPicPr>
          <p:cNvPr id="5122" name="Picture 2" descr="crowd sourced labeling of privacy polic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1405777"/>
            <a:ext cx="7620416" cy="48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41021" y="1999282"/>
            <a:ext cx="45509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Types of Data Collected, General Data Collection Practices, and Data Sharing Practices.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Each policy received an evaluation code of YES, NO, or UNCLEAR for each category.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11157" y="6088064"/>
            <a:ext cx="373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wiki.mozilla.org</a:t>
            </a:r>
            <a:r>
              <a:rPr lang="en-US" dirty="0"/>
              <a:t>/</a:t>
            </a:r>
            <a:r>
              <a:rPr lang="en-US" dirty="0" err="1"/>
              <a:t>Privacy_Icons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95488" y="5821448"/>
            <a:ext cx="298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www.knowprivacy.org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47" y="106589"/>
            <a:ext cx="10515600" cy="104748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Labelling privacy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6764" y="1195078"/>
            <a:ext cx="11159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Websites Collect Data About Users, But Policies Are Unclear About Important Practices</a:t>
            </a:r>
            <a:endParaRPr lang="en-US" sz="2800" i="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146" name="Picture 2" descr="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94" y="2366716"/>
            <a:ext cx="6235932" cy="43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 descr="&quot;&quot;">
            <a:extLst>
              <a:ext uri="{FF2B5EF4-FFF2-40B4-BE49-F238E27FC236}">
                <a16:creationId xmlns:a16="http://schemas.microsoft.com/office/drawing/2014/main" id="{2A5A10A7-E8A9-1A47-94A3-F826A79AA05F}"/>
              </a:ext>
            </a:extLst>
          </p:cNvPr>
          <p:cNvSpPr/>
          <p:nvPr/>
        </p:nvSpPr>
        <p:spPr>
          <a:xfrm>
            <a:off x="4073771" y="3036277"/>
            <a:ext cx="4817356" cy="3102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A42A0-E394-7440-886B-1861BF6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131" y="1790749"/>
            <a:ext cx="109097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Compliance tools web services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Compliance tools mobile applications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Cookie Compliance for GDPR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301B8-EFDC-5548-9441-BEAFCEF10B6C}"/>
              </a:ext>
            </a:extLst>
          </p:cNvPr>
          <p:cNvSpPr txBox="1"/>
          <p:nvPr/>
        </p:nvSpPr>
        <p:spPr>
          <a:xfrm>
            <a:off x="1580826" y="6334895"/>
            <a:ext cx="865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have been taken from Lorrie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Cranor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Norman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Sadeh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Florian Schaub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344" y="112878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Site-level analysis</a:t>
            </a:r>
          </a:p>
        </p:txBody>
      </p:sp>
      <p:pic>
        <p:nvPicPr>
          <p:cNvPr id="6" name="Picture 5" descr="labelling for Walm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39" y="1324304"/>
            <a:ext cx="5848181" cy="428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labelling for CN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" y="1324304"/>
            <a:ext cx="6101255" cy="425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55295" y="6171684"/>
            <a:ext cx="423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knowprivacy.org</a:t>
            </a:r>
            <a:r>
              <a:rPr lang="en-US" dirty="0"/>
              <a:t>/profiles/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8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Crowdsourced </a:t>
            </a:r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based labelling and rating 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9082"/>
            <a:ext cx="4143703" cy="14843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57799" y="2092821"/>
            <a:ext cx="66766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ToS;DR</a:t>
            </a:r>
            <a:r>
              <a:rPr lang="en-US" sz="20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emerged during the </a:t>
            </a:r>
            <a:r>
              <a:rPr lang="en-US" sz="2000" dirty="0">
                <a:solidFill>
                  <a:srgbClr val="0088CC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2011 Chaos Communication Camp</a:t>
            </a:r>
            <a:r>
              <a:rPr lang="en-US" sz="20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 near Berlin, with people from </a:t>
            </a:r>
            <a:r>
              <a:rPr lang="en-US" sz="2000" dirty="0">
                <a:solidFill>
                  <a:srgbClr val="0088CC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Unhosted</a:t>
            </a:r>
            <a:r>
              <a:rPr lang="en-US" sz="20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 leading a movement to create web apps that give users control over their valuable user data and privacy.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8482" y="4055307"/>
            <a:ext cx="107468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Reviews and rates website’s terms &amp; privacy policies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provide rating from very good (Class A) to bad (Class E)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Open sourced and reviews are done through voluntary contribution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3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78" y="11287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ToS;DR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1288" y="1234839"/>
            <a:ext cx="10607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Terms of service are divided into small </a:t>
            </a:r>
            <a:r>
              <a:rPr lang="en-US" sz="3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Each point gets assigned one or several </a:t>
            </a:r>
            <a:r>
              <a:rPr lang="en-US" sz="3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topics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Then topics are scored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5A677-143D-0141-9F40-2ACB89B04607}"/>
              </a:ext>
            </a:extLst>
          </p:cNvPr>
          <p:cNvSpPr/>
          <p:nvPr/>
        </p:nvSpPr>
        <p:spPr>
          <a:xfrm>
            <a:off x="1879600" y="2784185"/>
            <a:ext cx="99647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i="1" dirty="0"/>
              <a:t>service</a:t>
            </a:r>
            <a:r>
              <a:rPr lang="en-US" sz="2000" dirty="0"/>
              <a:t> is a website or online application, for instance YouTube.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i="1" dirty="0"/>
              <a:t>case</a:t>
            </a:r>
            <a:r>
              <a:rPr lang="en-US" sz="2000" dirty="0"/>
              <a:t> is an individual remark that can form part of the review of a service, for instance "you need to be 13 years old to use this service"; each is assigned a </a:t>
            </a:r>
            <a:r>
              <a:rPr lang="en-US" sz="2000" i="1" dirty="0"/>
              <a:t>topic</a:t>
            </a:r>
            <a:r>
              <a:rPr lang="en-US" sz="2000" dirty="0"/>
              <a:t> to provide grouping.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i="1" dirty="0"/>
              <a:t>point</a:t>
            </a:r>
            <a:r>
              <a:rPr lang="en-US" sz="2000" dirty="0"/>
              <a:t> links a case to a service, for instance "you need to be 13 years old to use YouTube".</a:t>
            </a:r>
          </a:p>
        </p:txBody>
      </p:sp>
      <p:pic>
        <p:nvPicPr>
          <p:cNvPr id="5" name="Picture 4" descr="topics for ToS;D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8" y="4415401"/>
            <a:ext cx="11598685" cy="23152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62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34" y="11287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ToS;DR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ToS;Dr screensho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9" y="1161102"/>
            <a:ext cx="10653402" cy="48134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8474" y="6171684"/>
            <a:ext cx="3698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https://tosdr.org/index.html#services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4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2" y="0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Privee</a:t>
            </a:r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another policy rating extension</a:t>
            </a:r>
          </a:p>
        </p:txBody>
      </p:sp>
      <p:pic>
        <p:nvPicPr>
          <p:cNvPr id="3" name="Picture 2" descr="prive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18" y="1452261"/>
            <a:ext cx="6319531" cy="4002608"/>
          </a:xfrm>
          <a:prstGeom prst="rect">
            <a:avLst/>
          </a:prstGeom>
        </p:spPr>
      </p:pic>
      <p:pic>
        <p:nvPicPr>
          <p:cNvPr id="5" name="Picture 4" descr="prive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9" y="1290297"/>
            <a:ext cx="4164871" cy="4776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575884" y="5536277"/>
            <a:ext cx="599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NLP techniques to find the presence or </a:t>
            </a:r>
            <a:r>
              <a:rPr lang="en-US"/>
              <a:t>absence of topics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497" y="6227024"/>
            <a:ext cx="8655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Privee</a:t>
            </a:r>
            <a:r>
              <a:rPr lang="en-US" sz="1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: An Architecture for Automatically Analyzing Web Privacy Policies</a:t>
            </a:r>
            <a:br>
              <a:rPr lang="en-US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Sebastian </a:t>
            </a:r>
            <a:r>
              <a:rPr lang="en-US" sz="1200" b="1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Zimmeck</a:t>
            </a:r>
            <a:r>
              <a:rPr lang="en-US" sz="1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and Steven M.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Bellovin</a:t>
            </a:r>
            <a:br>
              <a:rPr lang="en-US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23rd USENIX Security Symposium (USENIX Security)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73" y="2766218"/>
            <a:ext cx="8318203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Automated Policy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4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5"/>
            <a:ext cx="10515600" cy="922310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Extract meaningful policy information</a:t>
            </a:r>
          </a:p>
        </p:txBody>
      </p:sp>
      <p:pic>
        <p:nvPicPr>
          <p:cNvPr id="3" name="Picture 2" descr="workflow to analyze polici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7" y="1585356"/>
            <a:ext cx="7702550" cy="47087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10600" y="2181523"/>
            <a:ext cx="33337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</a:rPr>
              <a:t>Semi-automatically extract data practices from privacy policies by combining crowdsourcing, machine learning &amp; natural language processing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6" y="131374"/>
            <a:ext cx="11713123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Crowdsourcing </a:t>
            </a:r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policy extraction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85887" y="1695147"/>
            <a:ext cx="68246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Not your typical crowdsourcing task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Challenges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obtain high quality annotations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with manageable cost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from non-expert crowd workers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from complex policy documents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9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925901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policy annotation tool</a:t>
            </a:r>
          </a:p>
        </p:txBody>
      </p:sp>
      <p:pic>
        <p:nvPicPr>
          <p:cNvPr id="3" name="Picture 2" descr="annotation too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1" y="1043416"/>
            <a:ext cx="8875641" cy="5678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0032" y="5173146"/>
            <a:ext cx="252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www.usableprivacy.org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76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</a:rPr>
              <a:t>Privacy policy annotation tool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933449" y="1293396"/>
            <a:ext cx="109680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Iterative design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Goals &amp; insights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policy and questions visible at same time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clear &amp; accessible instructions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sequential and go-to navigation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sentence selection with undo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concise questions &amp; response options, yet understandable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keyword definitions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800" dirty="0">
                <a:latin typeface="Arial" charset="0"/>
              </a:rPr>
              <a:t>unclear is a valid answer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97E9C-F5A5-FF4A-8980-8C5D55B58770}"/>
              </a:ext>
            </a:extLst>
          </p:cNvPr>
          <p:cNvSpPr txBox="1"/>
          <p:nvPr/>
        </p:nvSpPr>
        <p:spPr>
          <a:xfrm>
            <a:off x="5885195" y="6259810"/>
            <a:ext cx="491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Webanno</a:t>
            </a:r>
            <a:r>
              <a:rPr lang="en-US" sz="2400" dirty="0"/>
              <a:t> is another open-source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2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policy</a:t>
            </a:r>
          </a:p>
        </p:txBody>
      </p:sp>
      <p:sp>
        <p:nvSpPr>
          <p:cNvPr id="3" name="Rectangle 2"/>
          <p:cNvSpPr/>
          <p:nvPr/>
        </p:nvSpPr>
        <p:spPr>
          <a:xfrm>
            <a:off x="656896" y="1952403"/>
            <a:ext cx="108782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Policies let consumers know about site’s data practices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Consumers can then decide whether or not practices are acceptable, when to opt-in or opt-out, and who to do business with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The presence of privacy policies increases consumer 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1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Interpretation of privacy policies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1513" y="1298101"/>
            <a:ext cx="79390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</a:rPr>
              <a:t>Comparative annotation study with privacy policy experts, skilled annotators, </a:t>
            </a:r>
            <a:r>
              <a:rPr lang="en-US" sz="2800" dirty="0" err="1">
                <a:latin typeface="Arial" charset="0"/>
              </a:rPr>
              <a:t>MTurk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Crowdworkers</a:t>
            </a:r>
            <a:r>
              <a:rPr lang="en-US" sz="2800" dirty="0">
                <a:latin typeface="Arial" charset="0"/>
              </a:rPr>
              <a:t> on 6 privacy policies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71513" y="2914561"/>
            <a:ext cx="69961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</a:rPr>
              <a:t>Result Highlights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Data collection relatively easy to identify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Data sharing practices more difficult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Even experts do not always agree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Finer nuances difficult to extract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Policy language too ambiguous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97653" y="6063962"/>
            <a:ext cx="85891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charset="0"/>
              </a:rPr>
              <a:t>Reidenberg</a:t>
            </a:r>
            <a:r>
              <a:rPr lang="en-US" sz="1600" dirty="0">
                <a:latin typeface="Arial" charset="0"/>
              </a:rPr>
              <a:t> et al., Disagreeable Privacy Policies: Mismatches between Meaning and Users’ </a:t>
            </a:r>
            <a:r>
              <a:rPr lang="en-US" sz="1600" dirty="0" err="1">
                <a:latin typeface="Arial" charset="0"/>
              </a:rPr>
              <a:t>Understanding,Berkeley</a:t>
            </a:r>
            <a:r>
              <a:rPr lang="en-US" sz="1600" dirty="0">
                <a:latin typeface="Arial" charset="0"/>
              </a:rPr>
              <a:t> Technology Law Journal (to appear), available on SSRN</a:t>
            </a:r>
            <a:endParaRPr lang="en-US" sz="1600" dirty="0"/>
          </a:p>
        </p:txBody>
      </p:sp>
      <p:pic>
        <p:nvPicPr>
          <p:cNvPr id="7" name="Picture 6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755362"/>
            <a:ext cx="2578100" cy="5308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02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 good are 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crowdworkers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8675" y="1706820"/>
            <a:ext cx="106299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76% of cases: they agree on same answer as experts*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2% of cases: they agree on different answer than experts*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22% of cases: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crowdworkers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do not reach agreement</a:t>
            </a:r>
          </a:p>
          <a:p>
            <a:pPr lvl="5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*3 of 4 experts agree on same answer in 90.1% of cases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 err="1">
                <a:latin typeface="Arial" charset="0"/>
                <a:ea typeface="Arial" charset="0"/>
                <a:cs typeface="Arial" charset="0"/>
              </a:rPr>
              <a:t>Crowdworkers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agree with experts or not at all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653" y="6063962"/>
            <a:ext cx="85891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charset="0"/>
              </a:rPr>
              <a:t>Reidenberg</a:t>
            </a:r>
            <a:r>
              <a:rPr lang="en-US" sz="1600" dirty="0">
                <a:latin typeface="Arial" charset="0"/>
              </a:rPr>
              <a:t> et al., Disagreeable Privacy Policies: Mismatches between Meaning and Users’ </a:t>
            </a:r>
            <a:r>
              <a:rPr lang="en-US" sz="1600" dirty="0" err="1">
                <a:latin typeface="Arial" charset="0"/>
              </a:rPr>
              <a:t>Understanding,Berkeley</a:t>
            </a:r>
            <a:r>
              <a:rPr lang="en-US" sz="1600" dirty="0">
                <a:latin typeface="Arial" charset="0"/>
              </a:rPr>
              <a:t> Technology Law Journal (to appear), available on SSRN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3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Predicting &amp; highlighting relevant paragraphs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annotation too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2" y="1574324"/>
            <a:ext cx="8471352" cy="5147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60304" y="2752481"/>
            <a:ext cx="2955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</a:rPr>
              <a:t>Logistic regression to rank paragraphs based on probability of containing the answer to question x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</a:rPr>
              <a:t>Regression features: regex matches, n-grams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98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Annotation task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Picture 2" descr="annotation work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" y="1456937"/>
            <a:ext cx="9398548" cy="52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Categorize paragraphs</a:t>
            </a:r>
          </a:p>
        </p:txBody>
      </p:sp>
      <p:pic>
        <p:nvPicPr>
          <p:cNvPr id="3" name="Picture 2" descr="Example of annota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1244912"/>
            <a:ext cx="10058400" cy="51114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16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77" y="131374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Categorize paragraphs</a:t>
            </a:r>
          </a:p>
        </p:txBody>
      </p:sp>
      <p:pic>
        <p:nvPicPr>
          <p:cNvPr id="3" name="Picture 2" descr="example of annota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7" y="1440591"/>
            <a:ext cx="10058400" cy="49157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63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38" y="128644"/>
            <a:ext cx="10515600" cy="99579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Automated policy analysis</a:t>
            </a:r>
          </a:p>
        </p:txBody>
      </p:sp>
      <p:pic>
        <p:nvPicPr>
          <p:cNvPr id="5" name="Picture 4" descr="human versus machine annot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23" y="1124440"/>
            <a:ext cx="8952187" cy="55970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7938" y="128644"/>
            <a:ext cx="10515600" cy="995796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Automated policy analysis</a:t>
            </a:r>
          </a:p>
        </p:txBody>
      </p:sp>
      <p:pic>
        <p:nvPicPr>
          <p:cNvPr id="6" name="Picture 5" descr="human annot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" y="1504414"/>
            <a:ext cx="5829877" cy="3612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achine annot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94" y="1504414"/>
            <a:ext cx="5934168" cy="361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56557" y="982793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(law students)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4775" y="108435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8837" y="5711552"/>
            <a:ext cx="816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NLP and ML is achieving relatively high accuracy </a:t>
            </a:r>
          </a:p>
        </p:txBody>
      </p:sp>
    </p:spTree>
    <p:extLst>
      <p:ext uri="{BB962C8B-B14F-4D97-AF65-F5344CB8AC3E}">
        <p14:creationId xmlns:p14="http://schemas.microsoft.com/office/powerpoint/2010/main" val="167646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03" y="160175"/>
            <a:ext cx="10515600" cy="70693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Polisis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 descr="polisis frame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6" y="867105"/>
            <a:ext cx="7772400" cy="478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383" y="5852106"/>
            <a:ext cx="11577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Automated Analysis and Presentation of Privacy Policies Using Deep Learning. Hamza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Harkous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Kassem Fawaz, Remi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Lebret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Florian Schaub, Kang G. Shin, and Karl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Aberer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(USENIX 2018)</a:t>
            </a:r>
            <a:endParaRPr lang="en-US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6576" y="1552895"/>
            <a:ext cx="3631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Leverages the human annotated policies to automate the annotation of an arbitrary policy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Capable of answering structured and unstructured queries</a:t>
            </a:r>
          </a:p>
        </p:txBody>
      </p:sp>
    </p:spTree>
    <p:extLst>
      <p:ext uri="{BB962C8B-B14F-4D97-AF65-F5344CB8AC3E}">
        <p14:creationId xmlns:p14="http://schemas.microsoft.com/office/powerpoint/2010/main" val="204105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Pribot</a:t>
            </a:r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: answering bot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2386" y="458596"/>
            <a:ext cx="3319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https://pribot.org/</a:t>
            </a:r>
            <a:endParaRPr lang="en-US" sz="3200" dirty="0"/>
          </a:p>
        </p:txBody>
      </p:sp>
      <p:pic>
        <p:nvPicPr>
          <p:cNvPr id="6" name="Picture 5" descr="pribot screensho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8" y="1869469"/>
            <a:ext cx="10058400" cy="41977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6765" y="6075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99"/>
                </a:solidFill>
                <a:latin typeface="Arial" charset="0"/>
                <a:hlinkClick r:id="rId5"/>
              </a:rPr>
              <a:t>Polisis: Automated analysis and presentation of privacy policies using deep learning</a:t>
            </a:r>
            <a:r>
              <a:rPr lang="en-US" dirty="0">
                <a:solidFill>
                  <a:srgbClr val="660099"/>
                </a:solidFill>
                <a:latin typeface="Arial" charset="0"/>
              </a:rPr>
              <a:t> (USENIX 2018)</a:t>
            </a:r>
            <a:endParaRPr lang="en-US" b="0" i="0" dirty="0">
              <a:solidFill>
                <a:srgbClr val="222222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policy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7257" y="1522154"/>
            <a:ext cx="10468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BUT policies are often 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difficult to understand 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hard to find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take a long time to read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change without notice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can’t be sure if everything is accurate or properly enforced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7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3166" y="2766218"/>
            <a:ext cx="638686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Mobile app compliance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7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Mobile app compliance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51793" y="1580330"/>
            <a:ext cx="108020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Motivation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“Google Play requires developers to provide a valid privacy policy when the app requests or handles sensitive user or device information.” (Google Play Developer E-Mail, Feb ’17)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California Consumer Privacy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Act (CCPA) also requires app publishers to have a privacy policy and transparently disclose data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Privacy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93833" y="1580330"/>
            <a:ext cx="112460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What are privacy requirements?</a:t>
            </a: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971550" lvl="1" indent="-514350">
              <a:buAutoNum type="arabicPeriod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Apps must have a privacy policy if personal data is collected</a:t>
            </a:r>
          </a:p>
          <a:p>
            <a:pPr marL="971550" lvl="1" indent="-514350">
              <a:buAutoNum type="arabicPeriod"/>
            </a:pP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971550" lvl="1" indent="-514350">
              <a:buAutoNum type="arabicPeriod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Policies have to describe data practices occurring in the apps (e.g., describe how location data is shared with third parties) and must not omit any practice </a:t>
            </a:r>
          </a:p>
          <a:p>
            <a:pPr marL="971550" lvl="1" indent="-514350">
              <a:buAutoNum type="arabicPeriod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971550" lvl="1" indent="-514350">
              <a:buAutoNum type="arabicPeriod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Apps must follow the described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8E3F5-7513-6147-BA16-978418DC13F0}"/>
              </a:ext>
            </a:extLst>
          </p:cNvPr>
          <p:cNvSpPr/>
          <p:nvPr/>
        </p:nvSpPr>
        <p:spPr>
          <a:xfrm>
            <a:off x="862939" y="6194059"/>
            <a:ext cx="9871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https://www.privacypolicies.com/blog/mobile-apps-privacy-policy/#Privacy_Policies_For_Android_Apps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89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Compare App Behavior/Code to Policy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 descr="compliance too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7" y="1735816"/>
            <a:ext cx="7220144" cy="3813647"/>
          </a:xfrm>
          <a:prstGeom prst="rect">
            <a:avLst/>
          </a:prstGeom>
        </p:spPr>
      </p:pic>
      <p:pic>
        <p:nvPicPr>
          <p:cNvPr id="3" name="Picture 2" descr="compliance too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53" y="1580330"/>
            <a:ext cx="4655687" cy="38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7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41" y="160174"/>
            <a:ext cx="10515600" cy="927647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Analysis techniques</a:t>
            </a:r>
          </a:p>
        </p:txBody>
      </p:sp>
      <p:pic>
        <p:nvPicPr>
          <p:cNvPr id="3" name="Picture 2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55" y="792121"/>
            <a:ext cx="8768345" cy="5929353"/>
          </a:xfrm>
          <a:prstGeom prst="rect">
            <a:avLst/>
          </a:prstGeom>
        </p:spPr>
      </p:pic>
      <p:sp>
        <p:nvSpPr>
          <p:cNvPr id="5" name="Rectangle 4" descr="&quot;&quot;"/>
          <p:cNvSpPr/>
          <p:nvPr/>
        </p:nvSpPr>
        <p:spPr>
          <a:xfrm>
            <a:off x="1577755" y="1024757"/>
            <a:ext cx="4003238" cy="66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 descr="highlight"/>
          <p:cNvSpPr/>
          <p:nvPr/>
        </p:nvSpPr>
        <p:spPr>
          <a:xfrm>
            <a:off x="1648589" y="1936005"/>
            <a:ext cx="4014788" cy="50715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90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554" y="6075144"/>
            <a:ext cx="11070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Automated Analysis of Privacy Requirements for Mobile Apps</a:t>
            </a:r>
            <a:br>
              <a:rPr lang="en-US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Sebastian </a:t>
            </a:r>
            <a:r>
              <a:rPr lang="en-US" sz="1200" b="1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Zimmeck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Ziqi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Wang,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Lieyong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Zou, Roger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Iyengar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, Bin Liu, Florian Schaub,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Shomir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Wilson, Norman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Sadeh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, Steven M.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Bellovin</a:t>
            </a: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, and Joel </a:t>
            </a:r>
            <a:r>
              <a:rPr lang="en-US" sz="1200" dirty="0" err="1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Reidenberg</a:t>
            </a:r>
            <a:br>
              <a:rPr lang="en-US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24th Network &amp; Distributed System Security Symposium (NDSS)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3269" y="3639317"/>
            <a:ext cx="106390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17,991 free apps from the Google Play Store and their metadata (e.g., whether an app has a policy link or the number of reviews)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Started crawl from most popular apps in each category and followed links to similar apps</a:t>
            </a:r>
          </a:p>
        </p:txBody>
      </p:sp>
      <p:pic>
        <p:nvPicPr>
          <p:cNvPr id="6" name="Picture 5" descr="&quot;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61" y="917548"/>
            <a:ext cx="5905500" cy="2654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62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Many apps don’t have a privacy policy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plot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48" y="1580330"/>
            <a:ext cx="7581900" cy="364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88836" y="3232293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(.48*.71=.34)</a:t>
            </a:r>
          </a:p>
        </p:txBody>
      </p:sp>
      <p:sp>
        <p:nvSpPr>
          <p:cNvPr id="7" name="Rectangle 6" descr="&quot;&quot;"/>
          <p:cNvSpPr/>
          <p:nvPr/>
        </p:nvSpPr>
        <p:spPr>
          <a:xfrm>
            <a:off x="1127993" y="2191681"/>
            <a:ext cx="8689866" cy="3058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&quot;&quot;"/>
          <p:cNvSpPr/>
          <p:nvPr/>
        </p:nvSpPr>
        <p:spPr>
          <a:xfrm>
            <a:off x="3818977" y="2234408"/>
            <a:ext cx="6050237" cy="2941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Non-compliance of apps</a:t>
            </a:r>
          </a:p>
        </p:txBody>
      </p:sp>
      <p:pic>
        <p:nvPicPr>
          <p:cNvPr id="3" name="Picture 2" descr="plo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" y="1745484"/>
            <a:ext cx="10058400" cy="38939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923" y="5525353"/>
            <a:ext cx="101004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Potential privacy requirement non-compliance can be predicted reliably and at scale</a:t>
            </a:r>
          </a:p>
        </p:txBody>
      </p:sp>
      <p:cxnSp>
        <p:nvCxnSpPr>
          <p:cNvPr id="7" name="Straight Arrow Connector 6" descr="arrow"/>
          <p:cNvCxnSpPr/>
          <p:nvPr/>
        </p:nvCxnSpPr>
        <p:spPr>
          <a:xfrm>
            <a:off x="2486025" y="1662906"/>
            <a:ext cx="5715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57725" y="1332006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06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27" y="174236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Mean </a:t>
            </a:r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non-compliant apps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plo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2" y="1268175"/>
            <a:ext cx="6358759" cy="4839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2157" y="1979876"/>
            <a:ext cx="47296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Each app exhibits a mean of 1.83 instances of potential privacy requirement non-compliance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Non-compliance does not necessarily mean that a law is violated; manual verification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1190890" cy="1325563"/>
          </a:xfrm>
        </p:spPr>
        <p:txBody>
          <a:bodyPr/>
          <a:lstStyle/>
          <a:p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 metadata as predictor for non-compliance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465" y="5617686"/>
            <a:ext cx="9572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app metadata to predict which app populations have increased probability of potential privacy requirement noncompliance</a:t>
            </a:r>
          </a:p>
        </p:txBody>
      </p:sp>
      <p:pic>
        <p:nvPicPr>
          <p:cNvPr id="5" name="Picture 4" descr="does badges make a differ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7" y="1757218"/>
            <a:ext cx="8897445" cy="3943311"/>
          </a:xfrm>
          <a:prstGeom prst="rect">
            <a:avLst/>
          </a:prstGeom>
        </p:spPr>
      </p:pic>
      <p:sp>
        <p:nvSpPr>
          <p:cNvPr id="6" name="Rectangle 5" descr="&quot;&quot;">
            <a:extLst>
              <a:ext uri="{FF2B5EF4-FFF2-40B4-BE49-F238E27FC236}">
                <a16:creationId xmlns:a16="http://schemas.microsoft.com/office/drawing/2014/main" id="{4EFC17D1-9216-1F42-9ABF-A09ACC763F74}"/>
              </a:ext>
            </a:extLst>
          </p:cNvPr>
          <p:cNvSpPr/>
          <p:nvPr/>
        </p:nvSpPr>
        <p:spPr>
          <a:xfrm>
            <a:off x="9052302" y="2690336"/>
            <a:ext cx="3048000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Apps with a Top Developer or Editor’s Choice badge have a nearly 10% lower probability of a potential inconsistency.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5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 can we do then?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668720" y="1783530"/>
            <a:ext cx="108545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Build systems/protocols that can provide concise and clear statements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Build systems that can negotiate on users’ behalf and make appropriate decisions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</a:rPr>
              <a:t>Build auditing systems for better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1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14" y="136796"/>
            <a:ext cx="10515600" cy="61233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Mobile app tracker analysis</a:t>
            </a:r>
          </a:p>
        </p:txBody>
      </p:sp>
      <p:pic>
        <p:nvPicPr>
          <p:cNvPr id="6" name="Picture 5" descr="plo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4" y="977008"/>
            <a:ext cx="11149235" cy="3413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772" y="5800248"/>
            <a:ext cx="87603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Apps, Trackers, Privacy, and Regulators: A Global Study of the Mobile Tracking Ecosystem. Abbas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Razaghpanah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Rishab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Nithyanand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Narseo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Vallina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-Rodriguez, Srikanth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Sundaresan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, Mark Allman, Christian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Kreibich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Phillipa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Open Sans" charset="0"/>
              </a:rPr>
              <a:t>Gill</a:t>
            </a:r>
            <a:r>
              <a:rPr lang="en-US" sz="1400" i="1" dirty="0" err="1">
                <a:solidFill>
                  <a:srgbClr val="333333"/>
                </a:solidFill>
                <a:latin typeface="Open Sans" charset="0"/>
              </a:rPr>
              <a:t>Network</a:t>
            </a:r>
            <a:r>
              <a:rPr lang="en-US" sz="1400" i="1" dirty="0">
                <a:solidFill>
                  <a:srgbClr val="333333"/>
                </a:solidFill>
                <a:latin typeface="Open Sans" charset="0"/>
              </a:rPr>
              <a:t> and Distributed System Security Symposium (</a:t>
            </a:r>
            <a:r>
              <a:rPr lang="en-US" sz="1400" i="1" dirty="0">
                <a:solidFill>
                  <a:srgbClr val="337AB7"/>
                </a:solidFill>
                <a:latin typeface="Open Sans" charset="0"/>
                <a:hlinkClick r:id="rId4"/>
              </a:rPr>
              <a:t>NDSS</a:t>
            </a:r>
            <a:r>
              <a:rPr lang="en-US" sz="1400" i="1" dirty="0">
                <a:solidFill>
                  <a:srgbClr val="333333"/>
                </a:solidFill>
                <a:latin typeface="Open Sans" charset="0"/>
              </a:rPr>
              <a:t>)</a:t>
            </a:r>
            <a:r>
              <a:rPr lang="en-US" sz="1400" dirty="0">
                <a:solidFill>
                  <a:srgbClr val="333333"/>
                </a:solidFill>
                <a:latin typeface="Open Sans" charset="0"/>
              </a:rPr>
              <a:t>, 2018</a:t>
            </a:r>
            <a:endParaRPr lang="en-US" sz="1400" b="0" i="0" dirty="0">
              <a:solidFill>
                <a:srgbClr val="333333"/>
              </a:solidFill>
              <a:effectLst/>
              <a:latin typeface="Open Sans" charset="0"/>
            </a:endParaRPr>
          </a:p>
        </p:txBody>
      </p:sp>
      <p:pic>
        <p:nvPicPr>
          <p:cNvPr id="3" name="Picture 2" descr="&quot;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68" y="4421958"/>
            <a:ext cx="2526630" cy="2299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62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30" y="2951471"/>
            <a:ext cx="595754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Post GDPR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19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769992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GDPR compliance for web services</a:t>
            </a:r>
          </a:p>
        </p:txBody>
      </p:sp>
      <p:pic>
        <p:nvPicPr>
          <p:cNvPr id="5" name="Picture 4" descr="study de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9" y="913846"/>
            <a:ext cx="10515600" cy="3162034"/>
          </a:xfrm>
          <a:prstGeom prst="rect">
            <a:avLst/>
          </a:prstGeom>
        </p:spPr>
      </p:pic>
      <p:pic>
        <p:nvPicPr>
          <p:cNvPr id="6" name="Picture 5" descr="change is polic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5" y="4075880"/>
            <a:ext cx="4746734" cy="2331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79256" y="6383253"/>
            <a:ext cx="218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Privacy policy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7379" y="4404477"/>
            <a:ext cx="5126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Value Your Privacy ... Now Take Some Cookies: Measuring the GDPR’s Impact on Web Privacy. Martin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Degeling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Christine Utz , Christopher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Lentzsch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Henry Hosseini , Florian Schaub, and Thorsten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Holz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(NDSS 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754226"/>
          </a:xfrm>
        </p:spPr>
        <p:txBody>
          <a:bodyPr/>
          <a:lstStyle/>
          <a:p>
            <a:r>
              <a:rPr lang="en-GB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Change is cookies due to GDPR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types of cookie notic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08994"/>
            <a:ext cx="9182100" cy="2639541"/>
          </a:xfrm>
          <a:prstGeom prst="rect">
            <a:avLst/>
          </a:prstGeom>
        </p:spPr>
      </p:pic>
      <p:pic>
        <p:nvPicPr>
          <p:cNvPr id="5" name="Picture 4" descr="types of cookie banner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5" y="3814164"/>
            <a:ext cx="7101192" cy="2907311"/>
          </a:xfrm>
          <a:prstGeom prst="rect">
            <a:avLst/>
          </a:prstGeom>
        </p:spPr>
      </p:pic>
      <p:pic>
        <p:nvPicPr>
          <p:cNvPr id="3" name="Picture 2" descr="change in cookie notice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665051"/>
            <a:ext cx="2722033" cy="58738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Mobile traffic </a:t>
            </a:r>
          </a:p>
        </p:txBody>
      </p:sp>
      <p:pic>
        <p:nvPicPr>
          <p:cNvPr id="3" name="Picture 2" descr="where is data going?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78" y="387350"/>
            <a:ext cx="4533900" cy="596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729" y="2386014"/>
            <a:ext cx="5602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What is the main issue here?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Which country going to impacted?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765" y="5551924"/>
            <a:ext cx="53218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Apps, Trackers, Privacy, and Regulators: A Global Study of the Mobile Tracking Ecosystem. Abbas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Razaghpanah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Rishab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Nithyanand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Narseo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Vallina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-Rodriguez, Srikanth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Sundaresan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Mark Allman, Christian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Kreibich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Phillipa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Gill</a:t>
            </a:r>
            <a:r>
              <a:rPr lang="en-US" sz="14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Distributed System Security Symposium (</a:t>
            </a:r>
            <a:r>
              <a:rPr lang="en-US" sz="1400" i="1" dirty="0">
                <a:solidFill>
                  <a:srgbClr val="337AB7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NDSS</a:t>
            </a:r>
            <a:r>
              <a:rPr lang="en-US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C7C4-9AF9-8E43-A1B9-44D5025F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34D8-0C91-2141-A845-C82651375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due Oct 23 @11:59pm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FF85-3560-6C47-8F5F-B788F447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3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Platform for Privacy Preferences Project (P3P)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567558" y="1784623"/>
            <a:ext cx="11398469" cy="4936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Developed by the World Wide Web Consortium (W3C) </a:t>
            </a:r>
            <a:r>
              <a:rPr lang="en-US" altLang="en-US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http://www.w3.org/p3p/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Final P3P1.0 Recommendation issued 16 April 2002</a:t>
            </a:r>
          </a:p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Offers an easy way for web sites to communicate about their privacy policies in a standard machine-readable format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Can be deployed using existing web servers</a:t>
            </a:r>
          </a:p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Enables the development of tools (built into browsers or separate applications) that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Summarize privacy policies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Compare policies with user preferences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Alert and advise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0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03" y="5204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P3P example</a:t>
            </a:r>
          </a:p>
        </p:txBody>
      </p:sp>
      <p:pic>
        <p:nvPicPr>
          <p:cNvPr id="3074" name="Picture 2" descr="P3P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" y="1085277"/>
            <a:ext cx="762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1652" y="1330767"/>
            <a:ext cx="378109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P3P provides a standard XML format that web sites use to encode their privacy policies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There is a lack of enforcement. Only promise not guarantee</a:t>
            </a: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Only IE and edge supported it. As of Windows 10 it has been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41" y="160174"/>
            <a:ext cx="10515600" cy="927647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 did P3P policy contain?</a:t>
            </a:r>
          </a:p>
        </p:txBody>
      </p:sp>
      <p:sp>
        <p:nvSpPr>
          <p:cNvPr id="7" name="Rectangle 6"/>
          <p:cNvSpPr/>
          <p:nvPr/>
        </p:nvSpPr>
        <p:spPr>
          <a:xfrm>
            <a:off x="951677" y="1521483"/>
            <a:ext cx="1020686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Name and contact information for site 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kinds of data collected</a:t>
            </a:r>
          </a:p>
          <a:p>
            <a:pPr marL="285750" indent="-285750">
              <a:buFont typeface="Arial" charset="0"/>
              <a:buChar char="•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How collected data is used, and whether individuals can opt-in or opt-out of any of these uses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Whether/when data may be shared and whether there is opt-in or opt-out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Data retention policy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Mechanisms for resolving privacy disputes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77393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P3P in IE6</a:t>
            </a:r>
          </a:p>
        </p:txBody>
      </p:sp>
      <p:pic>
        <p:nvPicPr>
          <p:cNvPr id="8" name="Picture 7" descr="P3P settings and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956564"/>
            <a:ext cx="8412273" cy="5764911"/>
          </a:xfrm>
          <a:prstGeom prst="rect">
            <a:avLst/>
          </a:prstGeom>
        </p:spPr>
      </p:pic>
      <p:sp>
        <p:nvSpPr>
          <p:cNvPr id="9" name="Rectangle 8" descr="&quot;&quot;"/>
          <p:cNvSpPr/>
          <p:nvPr/>
        </p:nvSpPr>
        <p:spPr>
          <a:xfrm>
            <a:off x="2514600" y="957262"/>
            <a:ext cx="2643188" cy="571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8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25976</TotalTime>
  <Words>1900</Words>
  <Application>Microsoft Macintosh PowerPoint</Application>
  <PresentationFormat>Widescreen</PresentationFormat>
  <Paragraphs>330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Helvetica Neue</vt:lpstr>
      <vt:lpstr>Open Sans</vt:lpstr>
      <vt:lpstr>Wingdings</vt:lpstr>
      <vt:lpstr>Office Theme</vt:lpstr>
      <vt:lpstr>CSC 533: Privacy in the Digital Age (Fall 2020)   Lecture 19: Privacy Policy Compliance </vt:lpstr>
      <vt:lpstr>Goals for today</vt:lpstr>
      <vt:lpstr>Privacy policy</vt:lpstr>
      <vt:lpstr>Privacy policy problem</vt:lpstr>
      <vt:lpstr>What can we do then?</vt:lpstr>
      <vt:lpstr>Platform for Privacy Preferences Project (P3P)</vt:lpstr>
      <vt:lpstr>P3P example</vt:lpstr>
      <vt:lpstr>What did P3P policy contain?</vt:lpstr>
      <vt:lpstr>P3P in IE6</vt:lpstr>
      <vt:lpstr>Cookie summaries</vt:lpstr>
      <vt:lpstr>Cookie details</vt:lpstr>
      <vt:lpstr>Policy summary</vt:lpstr>
      <vt:lpstr>Privacy choices highlighted</vt:lpstr>
      <vt:lpstr>P3P tool: AT&amp;T’s privacy bird</vt:lpstr>
      <vt:lpstr>Comparison of two sites</vt:lpstr>
      <vt:lpstr>Alternatives to machine-readable policies...</vt:lpstr>
      <vt:lpstr>Using Crowdsourcing and NLP+ML</vt:lpstr>
      <vt:lpstr>Labelling privacy practices</vt:lpstr>
      <vt:lpstr>Labelling privacy practices</vt:lpstr>
      <vt:lpstr>Site-level analysis</vt:lpstr>
      <vt:lpstr>Crowdsourced based labelling and rating </vt:lpstr>
      <vt:lpstr>ToS;DR</vt:lpstr>
      <vt:lpstr>ToS;DR</vt:lpstr>
      <vt:lpstr>Privee another policy rating extension</vt:lpstr>
      <vt:lpstr>Automated Policy Analysis</vt:lpstr>
      <vt:lpstr>Extract meaningful policy information</vt:lpstr>
      <vt:lpstr>Crowdsourcing privacy policy extraction</vt:lpstr>
      <vt:lpstr>Privacy policy annotation tool</vt:lpstr>
      <vt:lpstr>Privacy policy annotation tool</vt:lpstr>
      <vt:lpstr>Interpretation of privacy policies</vt:lpstr>
      <vt:lpstr>How good are crowdworkers?</vt:lpstr>
      <vt:lpstr>Predicting &amp; highlighting relevant paragraphs</vt:lpstr>
      <vt:lpstr>Annotation task workflow</vt:lpstr>
      <vt:lpstr>Categorize paragraphs</vt:lpstr>
      <vt:lpstr>Categorize paragraphs</vt:lpstr>
      <vt:lpstr>Automated policy analysis</vt:lpstr>
      <vt:lpstr>Automated policy analysis</vt:lpstr>
      <vt:lpstr>Polisis</vt:lpstr>
      <vt:lpstr>Pribot: answering bot</vt:lpstr>
      <vt:lpstr>Mobile app compliance</vt:lpstr>
      <vt:lpstr>Mobile app compliance</vt:lpstr>
      <vt:lpstr>Privacy requirements</vt:lpstr>
      <vt:lpstr>Compare App Behavior/Code to Policy</vt:lpstr>
      <vt:lpstr>Analysis techniques</vt:lpstr>
      <vt:lpstr>Dataset</vt:lpstr>
      <vt:lpstr>Many apps don’t have a privacy policy</vt:lpstr>
      <vt:lpstr>Non-compliance of apps</vt:lpstr>
      <vt:lpstr>Mean non-compliant apps</vt:lpstr>
      <vt:lpstr>App metadata as predictor for non-compliance</vt:lpstr>
      <vt:lpstr>Mobile app tracker analysis</vt:lpstr>
      <vt:lpstr>Post GDPR analysis</vt:lpstr>
      <vt:lpstr>GDPR compliance for web services</vt:lpstr>
      <vt:lpstr>Change is cookies due to GDPR</vt:lpstr>
      <vt:lpstr>Mobile traffic 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844</cp:revision>
  <cp:lastPrinted>2019-03-07T14:57:39Z</cp:lastPrinted>
  <dcterms:created xsi:type="dcterms:W3CDTF">2019-01-03T13:29:27Z</dcterms:created>
  <dcterms:modified xsi:type="dcterms:W3CDTF">2020-10-22T13:41:35Z</dcterms:modified>
</cp:coreProperties>
</file>